
<file path=[Content_Types].xml><?xml version="1.0" encoding="utf-8"?>
<Types xmlns="http://schemas.openxmlformats.org/package/2006/content-types"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5" Type="http://schemas.openxmlformats.org/officeDocument/2006/relationships/slide" Target="slides/slide20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53cc1105f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53cc1105f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53cc1105ff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153cc1105ff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53cc1105ff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153cc1105ff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53cc1105ff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153cc1105ff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53cc1105ff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53cc1105ff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53cc1105ff_0_1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153cc1105ff_0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53cc1105ff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153cc1105ff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53cc1105ff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153cc1105ff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53cc1105ff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153cc1105ff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53cc1105ff_0_1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153cc1105ff_0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53cc1105ff_0_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153cc1105ff_0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53cc1105ff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53cc1105ff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53cc1105ff_0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153cc1105ff_0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153cc1105ff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153cc1105ff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153cc1105ff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153cc1105ff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153cc1105ff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153cc1105ff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153cc1105ff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153cc1105ff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53cc1105ff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153cc1105ff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53cc1105ff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153cc1105ff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53cc1105ff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153cc1105ff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hyperlink" Target="https://arxiv.org/abs/2106.04399" TargetMode="External"/><Relationship Id="rId4" Type="http://schemas.openxmlformats.org/officeDocument/2006/relationships/image" Target="../media/image2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gif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GFlowNet</a:t>
            </a:r>
            <a:endParaRPr/>
          </a:p>
        </p:txBody>
      </p:sp>
      <p:sp>
        <p:nvSpPr>
          <p:cNvPr id="55" name="Google Shape;55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Flow Network based Generative Models for Non-Iterative Diverse Candidate Generation (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https://arxiv.org/abs/2106.04399</a:t>
            </a:r>
            <a:r>
              <a:rPr lang="en"/>
              <a:t>)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500"/>
              <a:t>Emmanuel Bengio, Moksh Jain, Maksym Korablyov, Doina Precup, Yoshua Bengio (2021)</a:t>
            </a:r>
            <a:endParaRPr sz="1500"/>
          </a:p>
        </p:txBody>
      </p:sp>
      <p:pic>
        <p:nvPicPr>
          <p:cNvPr id="56" name="Google Shape;56;p13"/>
          <p:cNvPicPr preferRelativeResize="0"/>
          <p:nvPr/>
        </p:nvPicPr>
        <p:blipFill rotWithShape="1">
          <a:blip r:embed="rId4">
            <a:alphaModFix/>
          </a:blip>
          <a:srcRect b="65646" l="0" r="0" t="0"/>
          <a:stretch/>
        </p:blipFill>
        <p:spPr>
          <a:xfrm>
            <a:off x="835425" y="3117900"/>
            <a:ext cx="7230323" cy="1450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Flow Networks</a:t>
            </a:r>
            <a:endParaRPr/>
          </a:p>
        </p:txBody>
      </p:sp>
      <p:pic>
        <p:nvPicPr>
          <p:cNvPr id="113" name="Google Shape;11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3438" y="1259174"/>
            <a:ext cx="5577125" cy="3369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2"/>
          <p:cNvSpPr txBox="1"/>
          <p:nvPr/>
        </p:nvSpPr>
        <p:spPr>
          <a:xfrm>
            <a:off x="6405950" y="4690450"/>
            <a:ext cx="2589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https://fburl.com/1p8k4sj4</a:t>
            </a:r>
            <a:endParaRPr/>
          </a:p>
        </p:txBody>
      </p:sp>
      <p:sp>
        <p:nvSpPr>
          <p:cNvPr id="115" name="Google Shape;115;p22"/>
          <p:cNvSpPr txBox="1"/>
          <p:nvPr/>
        </p:nvSpPr>
        <p:spPr>
          <a:xfrm>
            <a:off x="385700" y="3805600"/>
            <a:ext cx="32085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Example:</a:t>
            </a:r>
            <a:br>
              <a:rPr lang="en" sz="1700"/>
            </a:br>
            <a:r>
              <a:rPr lang="en" sz="1700"/>
              <a:t>s_n: partial molecule</a:t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x_n: complete molecule</a:t>
            </a:r>
            <a:endParaRPr sz="17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Flow Networks</a:t>
            </a:r>
            <a:endParaRPr/>
          </a:p>
        </p:txBody>
      </p:sp>
      <p:pic>
        <p:nvPicPr>
          <p:cNvPr id="121" name="Google Shape;12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963" y="1136640"/>
            <a:ext cx="8300063" cy="1993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8700" y="3249525"/>
            <a:ext cx="8329298" cy="152512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3"/>
          <p:cNvSpPr/>
          <p:nvPr/>
        </p:nvSpPr>
        <p:spPr>
          <a:xfrm>
            <a:off x="421975" y="1194525"/>
            <a:ext cx="3299100" cy="253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23"/>
          <p:cNvSpPr txBox="1"/>
          <p:nvPr/>
        </p:nvSpPr>
        <p:spPr>
          <a:xfrm>
            <a:off x="6405950" y="4690450"/>
            <a:ext cx="2589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https://fburl.com/1p8k4sj4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51813"/>
            <a:ext cx="8839204" cy="34398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51813"/>
            <a:ext cx="8839204" cy="343986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5" name="Google Shape;135;p25"/>
          <p:cNvCxnSpPr/>
          <p:nvPr/>
        </p:nvCxnSpPr>
        <p:spPr>
          <a:xfrm>
            <a:off x="465125" y="2484200"/>
            <a:ext cx="8319600" cy="213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6" name="Google Shape;136;p25"/>
          <p:cNvCxnSpPr/>
          <p:nvPr/>
        </p:nvCxnSpPr>
        <p:spPr>
          <a:xfrm>
            <a:off x="543550" y="2721200"/>
            <a:ext cx="8319600" cy="213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51813"/>
            <a:ext cx="8839204" cy="343986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2" name="Google Shape;142;p26"/>
          <p:cNvCxnSpPr/>
          <p:nvPr/>
        </p:nvCxnSpPr>
        <p:spPr>
          <a:xfrm>
            <a:off x="454550" y="2981025"/>
            <a:ext cx="7590000" cy="213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3" name="Google Shape;143;p26"/>
          <p:cNvCxnSpPr/>
          <p:nvPr/>
        </p:nvCxnSpPr>
        <p:spPr>
          <a:xfrm>
            <a:off x="8044600" y="2716775"/>
            <a:ext cx="818700" cy="258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51813"/>
            <a:ext cx="8839204" cy="343986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9" name="Google Shape;149;p27"/>
          <p:cNvCxnSpPr/>
          <p:nvPr/>
        </p:nvCxnSpPr>
        <p:spPr>
          <a:xfrm flipH="1" rot="10800000">
            <a:off x="501250" y="4270675"/>
            <a:ext cx="2363400" cy="210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Objective Functions</a:t>
            </a:r>
            <a:endParaRPr/>
          </a:p>
        </p:txBody>
      </p:sp>
      <p:pic>
        <p:nvPicPr>
          <p:cNvPr id="155" name="Google Shape;15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03175"/>
            <a:ext cx="8839204" cy="2930576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8"/>
          <p:cNvSpPr txBox="1"/>
          <p:nvPr/>
        </p:nvSpPr>
        <p:spPr>
          <a:xfrm>
            <a:off x="1332000" y="4249575"/>
            <a:ext cx="6480000" cy="615600"/>
          </a:xfrm>
          <a:prstGeom prst="rect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AKA Flow matching: </a:t>
            </a:r>
            <a:r>
              <a:rPr b="1" i="1" lang="en"/>
              <a:t>the sum of entering flows into a state</a:t>
            </a:r>
            <a:r>
              <a:rPr b="1" lang="en"/>
              <a:t> </a:t>
            </a:r>
            <a:r>
              <a:rPr lang="en"/>
              <a:t>matches </a:t>
            </a:r>
            <a:r>
              <a:rPr b="1" i="1" lang="en"/>
              <a:t>the sum of outgoing flows from a state</a:t>
            </a:r>
            <a:endParaRPr b="1" i="1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Objective Fucntions</a:t>
            </a:r>
            <a:endParaRPr/>
          </a:p>
        </p:txBody>
      </p:sp>
      <p:pic>
        <p:nvPicPr>
          <p:cNvPr id="162" name="Google Shape;16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50" y="445027"/>
            <a:ext cx="9144003" cy="36834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67664"/>
            <a:ext cx="9144003" cy="32548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Experiments</a:t>
            </a:r>
            <a:endParaRPr/>
          </a:p>
        </p:txBody>
      </p:sp>
      <p:pic>
        <p:nvPicPr>
          <p:cNvPr id="173" name="Google Shape;17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808200"/>
            <a:ext cx="8839204" cy="1614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203066"/>
            <a:ext cx="8839204" cy="12559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GFlowNet in my understanding</a:t>
            </a:r>
            <a:endParaRPr/>
          </a:p>
        </p:txBody>
      </p:sp>
      <p:sp>
        <p:nvSpPr>
          <p:cNvPr id="62" name="Google Shape;62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 algorithm to solve combinatorial black-box problems  (i.e., inputs are seen as sequences of discrete elements)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We can sample solutions from the trained model.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Advantages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efficient for learning and sampling </a:t>
            </a:r>
            <a:r>
              <a:rPr lang="en"/>
              <a:t>promising solutions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can sample </a:t>
            </a:r>
            <a:r>
              <a:rPr b="1" lang="en"/>
              <a:t>diverse</a:t>
            </a:r>
            <a:r>
              <a:rPr lang="en"/>
              <a:t> high-quality solutions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Experiments</a:t>
            </a:r>
            <a:endParaRPr/>
          </a:p>
        </p:txBody>
      </p:sp>
      <p:pic>
        <p:nvPicPr>
          <p:cNvPr id="180" name="Google Shape;180;p32"/>
          <p:cNvPicPr preferRelativeResize="0"/>
          <p:nvPr/>
        </p:nvPicPr>
        <p:blipFill rotWithShape="1">
          <a:blip r:embed="rId3">
            <a:alphaModFix/>
          </a:blip>
          <a:srcRect b="15088" l="0" r="0" t="0"/>
          <a:stretch/>
        </p:blipFill>
        <p:spPr>
          <a:xfrm>
            <a:off x="4909350" y="137425"/>
            <a:ext cx="3801199" cy="27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5" y="3197583"/>
            <a:ext cx="9144003" cy="18752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/>
        </p:nvSpPr>
        <p:spPr>
          <a:xfrm>
            <a:off x="4492725" y="4619575"/>
            <a:ext cx="459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https://neurips.cc/media/neurips-2021/Slides/26729.pdf</a:t>
            </a:r>
            <a:endParaRPr/>
          </a:p>
        </p:txBody>
      </p:sp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773" y="306599"/>
            <a:ext cx="8019950" cy="422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/>
          <p:nvPr/>
        </p:nvSpPr>
        <p:spPr>
          <a:xfrm>
            <a:off x="4492725" y="4619575"/>
            <a:ext cx="459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https://neurips.cc/media/neurips-2021/Slides/26729.pdf</a:t>
            </a:r>
            <a:endParaRPr/>
          </a:p>
        </p:txBody>
      </p:sp>
      <p:pic>
        <p:nvPicPr>
          <p:cNvPr id="74" name="Google Shape;7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9812" y="123450"/>
            <a:ext cx="6784373" cy="4035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6"/>
          <p:cNvPicPr preferRelativeResize="0"/>
          <p:nvPr/>
        </p:nvPicPr>
        <p:blipFill rotWithShape="1">
          <a:blip r:embed="rId4">
            <a:alphaModFix/>
          </a:blip>
          <a:srcRect b="6906" l="0" r="0" t="86040"/>
          <a:stretch/>
        </p:blipFill>
        <p:spPr>
          <a:xfrm>
            <a:off x="418538" y="4160900"/>
            <a:ext cx="8306899" cy="304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240" y="338275"/>
            <a:ext cx="8215526" cy="257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01413" y="3243875"/>
            <a:ext cx="4541174" cy="14279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7"/>
          <p:cNvSpPr txBox="1"/>
          <p:nvPr/>
        </p:nvSpPr>
        <p:spPr>
          <a:xfrm>
            <a:off x="4968300" y="4743300"/>
            <a:ext cx="4175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https://www.youtube.com/watch?v=7W69-ffTs48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</a:t>
            </a:r>
            <a:endParaRPr/>
          </a:p>
        </p:txBody>
      </p:sp>
      <p:pic>
        <p:nvPicPr>
          <p:cNvPr id="88" name="Google Shape;8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8839204" cy="33017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</a:t>
            </a:r>
            <a:endParaRPr/>
          </a:p>
        </p:txBody>
      </p:sp>
      <p:pic>
        <p:nvPicPr>
          <p:cNvPr id="94" name="Google Shape;9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55325"/>
            <a:ext cx="8839204" cy="20328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</a:t>
            </a:r>
            <a:endParaRPr/>
          </a:p>
        </p:txBody>
      </p:sp>
      <p:pic>
        <p:nvPicPr>
          <p:cNvPr id="100" name="Google Shape;100;p20"/>
          <p:cNvPicPr preferRelativeResize="0"/>
          <p:nvPr/>
        </p:nvPicPr>
        <p:blipFill rotWithShape="1">
          <a:blip r:embed="rId3">
            <a:alphaModFix/>
          </a:blip>
          <a:srcRect b="43905" l="0" r="0" t="0"/>
          <a:stretch/>
        </p:blipFill>
        <p:spPr>
          <a:xfrm>
            <a:off x="152400" y="1413250"/>
            <a:ext cx="8839199" cy="743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Flow Networks</a:t>
            </a:r>
            <a:endParaRPr/>
          </a:p>
        </p:txBody>
      </p:sp>
      <p:sp>
        <p:nvSpPr>
          <p:cNvPr id="106" name="Google Shape;106;p21"/>
          <p:cNvSpPr txBox="1"/>
          <p:nvPr/>
        </p:nvSpPr>
        <p:spPr>
          <a:xfrm>
            <a:off x="4968300" y="4743300"/>
            <a:ext cx="4175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https://www.youtube.com/watch?v=7W69-ffTs48</a:t>
            </a:r>
            <a:endParaRPr/>
          </a:p>
        </p:txBody>
      </p:sp>
      <p:pic>
        <p:nvPicPr>
          <p:cNvPr id="107" name="Google Shape;10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8125" y="1170125"/>
            <a:ext cx="7200154" cy="3420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